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77" r:id="rId5"/>
    <p:sldId id="291" r:id="rId6"/>
    <p:sldId id="260" r:id="rId7"/>
    <p:sldId id="292" r:id="rId8"/>
    <p:sldId id="263" r:id="rId9"/>
    <p:sldId id="261" r:id="rId10"/>
    <p:sldId id="293" r:id="rId11"/>
    <p:sldId id="282" r:id="rId12"/>
    <p:sldId id="290" r:id="rId13"/>
    <p:sldId id="267" r:id="rId14"/>
    <p:sldId id="299" r:id="rId15"/>
    <p:sldId id="295" r:id="rId16"/>
    <p:sldId id="296" r:id="rId17"/>
    <p:sldId id="297" r:id="rId18"/>
    <p:sldId id="268" r:id="rId19"/>
    <p:sldId id="269" r:id="rId20"/>
    <p:sldId id="270" r:id="rId21"/>
    <p:sldId id="283" r:id="rId22"/>
    <p:sldId id="284" r:id="rId23"/>
    <p:sldId id="285" r:id="rId24"/>
    <p:sldId id="286" r:id="rId25"/>
    <p:sldId id="287" r:id="rId26"/>
    <p:sldId id="288" r:id="rId27"/>
    <p:sldId id="271" r:id="rId28"/>
    <p:sldId id="272" r:id="rId29"/>
    <p:sldId id="298" r:id="rId30"/>
    <p:sldId id="279" r:id="rId3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7FB"/>
    <a:srgbClr val="F5FBFD"/>
    <a:srgbClr val="033E73"/>
    <a:srgbClr val="F2F9FC"/>
    <a:srgbClr val="F0F5FA"/>
    <a:srgbClr val="ECF6FA"/>
    <a:srgbClr val="E4F3F8"/>
    <a:srgbClr val="F0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200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4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61916A-C5DD-462B-BBE1-17028203C664}" type="datetimeFigureOut">
              <a:rPr lang="hu-HU"/>
              <a:pPr>
                <a:defRPr/>
              </a:pPr>
              <a:t>2017.04.18.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B03F543-3B58-47D7-9D14-470FB401E958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8185C-B0BE-410F-9AF0-3522714CC1B6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7411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0C7C35E-5DF6-4670-844B-6DF42A205D6E}" type="slidenum">
              <a:rPr lang="hu-HU" altLang="hu-HU"/>
              <a:pPr/>
              <a:t>2</a:t>
            </a:fld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iakép hely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u-HU" altLang="hu-HU"/>
          </a:p>
        </p:txBody>
      </p:sp>
      <p:sp>
        <p:nvSpPr>
          <p:cNvPr id="15363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648185C-B0BE-410F-9AF0-3522714CC1B6}" type="slidenum">
              <a:rPr lang="hu-HU" altLang="hu-HU"/>
              <a:pPr/>
              <a:t>30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3272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240680" y="306000"/>
            <a:ext cx="8640000" cy="1117397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Szövegdoboz 4"/>
          <p:cNvSpPr txBox="1"/>
          <p:nvPr userDrawn="1"/>
        </p:nvSpPr>
        <p:spPr>
          <a:xfrm>
            <a:off x="234535" y="476672"/>
            <a:ext cx="8640000" cy="46166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cs typeface="Times New Roman" pitchFamily="18" charset="0"/>
              </a:rPr>
              <a:t>ORSZÁGOS SZÉCHÉNYI KÖNYVTÁR</a:t>
            </a:r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250825" y="981075"/>
            <a:ext cx="8623300" cy="3381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600" b="1" spc="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E-SZOLGÁLTATÁSI IGAZGATÓSÁG</a:t>
            </a:r>
          </a:p>
        </p:txBody>
      </p:sp>
      <p:cxnSp>
        <p:nvCxnSpPr>
          <p:cNvPr id="7" name="Egyenes összekötő 6"/>
          <p:cNvCxnSpPr/>
          <p:nvPr userDrawn="1"/>
        </p:nvCxnSpPr>
        <p:spPr>
          <a:xfrm flipV="1">
            <a:off x="468313" y="908050"/>
            <a:ext cx="8135937" cy="1588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234535" y="6453038"/>
            <a:ext cx="6785737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églalap 8"/>
          <p:cNvSpPr/>
          <p:nvPr userDrawn="1"/>
        </p:nvSpPr>
        <p:spPr>
          <a:xfrm rot="5400000">
            <a:off x="-1971469" y="3841200"/>
            <a:ext cx="4662000" cy="216023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Szövegdoboz 27"/>
          <p:cNvSpPr txBox="1">
            <a:spLocks noChangeArrowheads="1"/>
          </p:cNvSpPr>
          <p:nvPr userDrawn="1"/>
        </p:nvSpPr>
        <p:spPr bwMode="auto">
          <a:xfrm>
            <a:off x="7081838" y="6469063"/>
            <a:ext cx="2160587" cy="200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7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5900738"/>
            <a:ext cx="6921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342753"/>
            <a:ext cx="7702624" cy="1470025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hu-HU" sz="6000" b="1" kern="12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576" y="3981946"/>
            <a:ext cx="7666112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hu-HU" sz="3200" b="1" kern="1200" dirty="0" smtClean="0"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40888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3EA82-F7AA-4FCA-A918-72A2B3559694}" type="datetime1">
              <a:rPr lang="hu-HU"/>
              <a:pPr>
                <a:defRPr/>
              </a:pPr>
              <a:t>2017.04.18.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8BD8E-D9F9-4CD5-A39B-549E2368F61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283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8CC74-FC78-4061-A2AC-11B89A9BA31E}" type="datetime1">
              <a:rPr lang="hu-HU"/>
              <a:pPr>
                <a:defRPr/>
              </a:pPr>
              <a:t>2017.04.18.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9028F-ECBB-4F89-BC76-54CD086897C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1688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pic>
        <p:nvPicPr>
          <p:cNvPr id="8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1"/>
            <a:ext cx="8629162" cy="4421938"/>
          </a:xfrm>
          <a:noFill/>
          <a:ln>
            <a:noFill/>
          </a:ln>
        </p:spPr>
        <p:txBody>
          <a:bodyPr lIns="720000" tIns="108000" rIns="288000" bIns="0" rtlCol="0">
            <a:normAutofit/>
          </a:bodyPr>
          <a:lstStyle>
            <a:lvl1pPr>
              <a:defRPr lang="hu-HU" sz="3600" b="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1pPr>
            <a:lvl2pPr>
              <a:defRPr lang="hu-HU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2pPr>
            <a:lvl3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3pPr>
            <a:lvl4pPr>
              <a:defRPr lang="hu-HU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4pPr>
            <a:lvl5pPr>
              <a:defRPr lang="hu-HU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18" y="305999"/>
            <a:ext cx="8629162" cy="746737"/>
          </a:xfr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>
            <a:noAutofit/>
          </a:bodyPr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10" name="Dátum helye 3"/>
          <p:cNvSpPr>
            <a:spLocks noGrp="1"/>
          </p:cNvSpPr>
          <p:nvPr>
            <p:ph type="dt" sz="half" idx="10"/>
          </p:nvPr>
        </p:nvSpPr>
        <p:spPr>
          <a:xfrm>
            <a:off x="244475" y="6454775"/>
            <a:ext cx="1090613" cy="336550"/>
          </a:xfrm>
        </p:spPr>
        <p:txBody>
          <a:bodyPr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>
              <a:defRPr/>
            </a:pPr>
            <a:fld id="{BDB15423-E8EB-4198-834B-02FF4D4393C2}" type="datetime1">
              <a:rPr lang="hu-HU"/>
              <a:pPr>
                <a:defRPr/>
              </a:pPr>
              <a:t>2017.04.18.</a:t>
            </a:fld>
            <a:endParaRPr dirty="0"/>
          </a:p>
        </p:txBody>
      </p:sp>
      <p:sp>
        <p:nvSpPr>
          <p:cNvPr id="11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547813" y="6453188"/>
            <a:ext cx="6769100" cy="338137"/>
          </a:xfrm>
        </p:spPr>
        <p:txBody>
          <a:bodyPr/>
          <a:lstStyle>
            <a:lvl1pPr>
              <a:defRPr lang="hu-HU" b="0" dirty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>
              <a:defRPr/>
            </a:pPr>
            <a:r>
              <a:rPr/>
              <a:t>Országos Széchényi Könyvtár – E-szolgáltatási Igazgatóság</a:t>
            </a:r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532813" y="6453188"/>
            <a:ext cx="377825" cy="404812"/>
          </a:xfrm>
        </p:spPr>
        <p:txBody>
          <a:bodyPr/>
          <a:lstStyle>
            <a:lvl1pPr>
              <a:defRPr>
                <a:solidFill>
                  <a:srgbClr val="17375E"/>
                </a:solidFill>
                <a:cs typeface="Tunga" pitchFamily="2" charset="0"/>
              </a:defRPr>
            </a:lvl1pPr>
          </a:lstStyle>
          <a:p>
            <a:fld id="{DCA3AD62-5951-4CF9-8259-3E6ED0ADE1E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129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8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6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2017.04.18.</a:t>
            </a:fld>
            <a:endParaRPr dirty="0"/>
          </a:p>
        </p:txBody>
      </p:sp>
      <p:sp>
        <p:nvSpPr>
          <p:cNvPr id="7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8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20EB9BA-385C-4DB7-87F5-C2D7535C8EE3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9" name="Téglalap 13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0" name="Téglalap 14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1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Egyenes összekötő 16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7252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7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2017.04.18.</a:t>
            </a:fld>
            <a:endParaRPr dirty="0"/>
          </a:p>
        </p:txBody>
      </p:sp>
      <p:sp>
        <p:nvSpPr>
          <p:cNvPr id="8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9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CBCFAC8-DBCE-4391-A852-4E678AD5ACBC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10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2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81610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9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9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2017.04.18.</a:t>
            </a:fld>
            <a:endParaRPr dirty="0"/>
          </a:p>
        </p:txBody>
      </p:sp>
      <p:sp>
        <p:nvSpPr>
          <p:cNvPr id="10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11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C83AD87D-9A65-45C2-877B-41734D60AEB0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12" name="Téglalap 14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3" name="Téglalap 15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14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Egyenes összekötő 17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233343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7"/>
          <p:cNvSpPr/>
          <p:nvPr userDrawn="1"/>
        </p:nvSpPr>
        <p:spPr>
          <a:xfrm>
            <a:off x="240680" y="306000"/>
            <a:ext cx="8640000" cy="746736"/>
          </a:xfrm>
          <a:prstGeom prst="rect">
            <a:avLst/>
          </a:prstGeom>
          <a:gradFill flip="none" rotWithShape="1">
            <a:gsLst>
              <a:gs pos="833">
                <a:srgbClr val="00599D">
                  <a:alpha val="66000"/>
                </a:srgbClr>
              </a:gs>
              <a:gs pos="33000">
                <a:srgbClr val="2B93D1">
                  <a:alpha val="67000"/>
                </a:srgbClr>
              </a:gs>
              <a:gs pos="90000">
                <a:srgbClr val="2B93D1">
                  <a:lumMod val="64000"/>
                  <a:lumOff val="36000"/>
                </a:srgbClr>
              </a:gs>
              <a:gs pos="52000">
                <a:srgbClr val="00599D">
                  <a:alpha val="54000"/>
                </a:srgbClr>
              </a:gs>
              <a:gs pos="100000">
                <a:srgbClr val="00599D">
                  <a:alpha val="43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3" name="Cím 1"/>
          <p:cNvSpPr txBox="1">
            <a:spLocks/>
          </p:cNvSpPr>
          <p:nvPr userDrawn="1"/>
        </p:nvSpPr>
        <p:spPr>
          <a:xfrm>
            <a:off x="251518" y="305999"/>
            <a:ext cx="8629162" cy="746737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33E73">
                <a:alpha val="4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lIns="252000" anchor="ctr"/>
          <a:lstStyle>
            <a:lvl1pPr algn="l">
              <a:lnSpc>
                <a:spcPct val="100000"/>
              </a:lnSpc>
              <a:defRPr lang="hu-HU" sz="2400" b="1" kern="1200" cap="all" spc="300" baseline="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Times New Roman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/>
          </a:p>
        </p:txBody>
      </p:sp>
      <p:sp>
        <p:nvSpPr>
          <p:cNvPr id="4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2017.04.18.</a:t>
            </a:fld>
            <a:endParaRPr dirty="0"/>
          </a:p>
        </p:txBody>
      </p:sp>
      <p:sp>
        <p:nvSpPr>
          <p:cNvPr id="5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6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935C1D66-7B93-4967-A36B-9A41FA447420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7" name="Téglalap 12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" name="Téglalap 13"/>
          <p:cNvSpPr/>
          <p:nvPr userDrawn="1"/>
        </p:nvSpPr>
        <p:spPr>
          <a:xfrm rot="5400000">
            <a:off x="-2016733" y="3537014"/>
            <a:ext cx="4752529" cy="216022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37000"/>
                </a:srgbClr>
              </a:gs>
              <a:gs pos="50000">
                <a:srgbClr val="2B93D1">
                  <a:alpha val="44000"/>
                </a:srgbClr>
              </a:gs>
              <a:gs pos="100000">
                <a:schemeClr val="accent1">
                  <a:shade val="100000"/>
                  <a:satMod val="115000"/>
                  <a:alpha val="64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50800" dir="54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 h="57150" prst="convex"/>
            <a:bevelB w="44450" h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9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15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  <p:extLst>
      <p:ext uri="{BB962C8B-B14F-4D97-AF65-F5344CB8AC3E}">
        <p14:creationId xmlns:p14="http://schemas.microsoft.com/office/powerpoint/2010/main" val="7559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 txBox="1">
            <a:spLocks/>
          </p:cNvSpPr>
          <p:nvPr userDrawn="1"/>
        </p:nvSpPr>
        <p:spPr>
          <a:xfrm>
            <a:off x="244475" y="6454775"/>
            <a:ext cx="1090613" cy="336550"/>
          </a:xfrm>
          <a:prstGeom prst="rect">
            <a:avLst/>
          </a:prstGeom>
        </p:spPr>
        <p:txBody>
          <a:bodyPr anchor="ctr"/>
          <a:lstStyle>
            <a:lvl1pPr algn="l">
              <a:defRPr lang="hu-HU" sz="1200" b="0" kern="120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Tunga" pitchFamily="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4A7B87-9649-42EB-8C24-132B584C392F}" type="datetime1">
              <a:rPr lang="hu-HU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2017.04.18.</a:t>
            </a:fld>
            <a:endParaRPr dirty="0"/>
          </a:p>
        </p:txBody>
      </p:sp>
      <p:sp>
        <p:nvSpPr>
          <p:cNvPr id="3" name="Élőláb helye 4"/>
          <p:cNvSpPr txBox="1">
            <a:spLocks/>
          </p:cNvSpPr>
          <p:nvPr userDrawn="1"/>
        </p:nvSpPr>
        <p:spPr>
          <a:xfrm>
            <a:off x="1547813" y="6453188"/>
            <a:ext cx="6769100" cy="338137"/>
          </a:xfrm>
          <a:prstGeom prst="rect">
            <a:avLst/>
          </a:prstGeom>
        </p:spPr>
        <p:txBody>
          <a:bodyPr anchor="ctr"/>
          <a:lstStyle>
            <a:lvl1pPr>
              <a:defRPr lang="hu-HU" b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cs typeface="Tunga" pitchFamily="2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200"/>
              <a:t>Országos Széchényi Könyvtár – E-szolgáltatási Igazgatóság</a:t>
            </a:r>
            <a:endParaRPr sz="1200" dirty="0"/>
          </a:p>
        </p:txBody>
      </p:sp>
      <p:sp>
        <p:nvSpPr>
          <p:cNvPr id="4" name="Dia számának helye 5"/>
          <p:cNvSpPr txBox="1">
            <a:spLocks/>
          </p:cNvSpPr>
          <p:nvPr userDrawn="1"/>
        </p:nvSpPr>
        <p:spPr>
          <a:xfrm>
            <a:off x="8532813" y="6453188"/>
            <a:ext cx="377825" cy="40481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03337060-654F-4149-838D-06977EBD34FE}" type="slidenum">
              <a:rPr lang="hu-HU" altLang="hu-HU" sz="1200">
                <a:solidFill>
                  <a:srgbClr val="17375E"/>
                </a:solidFill>
                <a:cs typeface="Tunga" pitchFamily="2" charset="0"/>
              </a:rPr>
              <a:pPr algn="r"/>
              <a:t>‹#›</a:t>
            </a:fld>
            <a:endParaRPr lang="hu-HU" altLang="hu-HU" sz="1200">
              <a:solidFill>
                <a:srgbClr val="17375E"/>
              </a:solidFill>
              <a:cs typeface="Tunga" pitchFamily="2" charset="0"/>
            </a:endParaRPr>
          </a:p>
        </p:txBody>
      </p:sp>
      <p:sp>
        <p:nvSpPr>
          <p:cNvPr id="5" name="Téglalap 11"/>
          <p:cNvSpPr/>
          <p:nvPr userDrawn="1"/>
        </p:nvSpPr>
        <p:spPr>
          <a:xfrm>
            <a:off x="234535" y="6213276"/>
            <a:ext cx="7073422" cy="162227"/>
          </a:xfrm>
          <a:prstGeom prst="rect">
            <a:avLst/>
          </a:prstGeom>
          <a:gradFill flip="none" rotWithShape="1">
            <a:gsLst>
              <a:gs pos="0">
                <a:srgbClr val="00599D">
                  <a:alpha val="56000"/>
                </a:srgbClr>
              </a:gs>
              <a:gs pos="50000">
                <a:srgbClr val="2B93D1">
                  <a:alpha val="47000"/>
                </a:srgbClr>
              </a:gs>
              <a:gs pos="100000">
                <a:schemeClr val="accent1">
                  <a:lumMod val="75000"/>
                  <a:alpha val="37000"/>
                </a:scheme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 w="44450" h="508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Kép 2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5691188"/>
            <a:ext cx="658812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Egyenes összekötő 14"/>
          <p:cNvCxnSpPr/>
          <p:nvPr userDrawn="1"/>
        </p:nvCxnSpPr>
        <p:spPr>
          <a:xfrm>
            <a:off x="234950" y="6453188"/>
            <a:ext cx="8658225" cy="0"/>
          </a:xfrm>
          <a:prstGeom prst="line">
            <a:avLst/>
          </a:prstGeom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zövegdoboz 27"/>
          <p:cNvSpPr txBox="1">
            <a:spLocks noChangeArrowheads="1"/>
          </p:cNvSpPr>
          <p:nvPr userDrawn="1"/>
        </p:nvSpPr>
        <p:spPr bwMode="auto">
          <a:xfrm>
            <a:off x="7307263" y="6229350"/>
            <a:ext cx="2160587" cy="184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00" dirty="0">
                <a:solidFill>
                  <a:srgbClr val="00599D"/>
                </a:solidFill>
                <a:latin typeface="Times New Roman" pitchFamily="18" charset="0"/>
                <a:cs typeface="Times New Roman" pitchFamily="18" charset="0"/>
              </a:rPr>
              <a:t>BIBLIOTHECA NATIONALIS HUNGARIAE</a:t>
            </a:r>
          </a:p>
        </p:txBody>
      </p:sp>
    </p:spTree>
    <p:extLst>
      <p:ext uri="{BB962C8B-B14F-4D97-AF65-F5344CB8AC3E}">
        <p14:creationId xmlns:p14="http://schemas.microsoft.com/office/powerpoint/2010/main" val="18758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0A96C-5873-4A81-BA43-BA6E9B099173}" type="datetime1">
              <a:rPr lang="hu-HU"/>
              <a:pPr>
                <a:defRPr/>
              </a:pPr>
              <a:t>2017.04.18.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7FFEE-02C9-487B-9A45-84750185B0B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85701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A827-ED80-487A-BDE0-85C7830150BC}" type="datetime1">
              <a:rPr lang="hu-HU"/>
              <a:pPr>
                <a:defRPr/>
              </a:pPr>
              <a:t>2017.04.18.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A465-B82F-4392-8DEB-2F8012111E5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2913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181162-8B39-45FC-85E6-04C11D0AEB1F}" type="datetime1">
              <a:rPr lang="hu-HU"/>
              <a:pPr>
                <a:defRPr/>
              </a:pPr>
              <a:t>2017.04.18.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u-HU"/>
              <a:t>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9D10A1E-7FE6-466B-9096-A1298BCA5F5D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9" r:id="rId8"/>
    <p:sldLayoutId id="2147483658" r:id="rId9"/>
    <p:sldLayoutId id="2147483657" r:id="rId10"/>
    <p:sldLayoutId id="2147483656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uri.kovacs.jozsef@oszk.h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m.epa.oszk.h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pa.oszk.hu/html/irattar/cikkek/tmt2005-2sz/tmt05-2sz-RA-EPAcikk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ehm.ek.szte.hu/ehm?p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pa.uz.ua/" TargetMode="External"/><Relationship Id="rId2" Type="http://schemas.openxmlformats.org/officeDocument/2006/relationships/hyperlink" Target="http://epa.niif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k.oszk.hu/kozoskereso/" TargetMode="External"/><Relationship Id="rId5" Type="http://schemas.openxmlformats.org/officeDocument/2006/relationships/hyperlink" Target="http://efolyoirat.oszk.hu/" TargetMode="External"/><Relationship Id="rId4" Type="http://schemas.openxmlformats.org/officeDocument/2006/relationships/hyperlink" Target="http://efolyoirat.uz.ua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650" y="2343150"/>
            <a:ext cx="770255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hu-HU" dirty="0"/>
              <a:t>Elektronikus periodikák országos adatbázisa (EPA) az OSZK-ban</a:t>
            </a:r>
            <a:endParaRPr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55650" y="4941168"/>
            <a:ext cx="7666038" cy="122493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Uri-Kovács József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Országos Széchényi Könyvtár – E-könyvtári Szolgáltatások Osztálya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>
                <a:hlinkClick r:id="rId3"/>
              </a:rPr>
              <a:t>uri.kovacs.jozsef@oszk.hu</a:t>
            </a:r>
            <a:r>
              <a:rPr lang="hu-HU" sz="1600" dirty="0"/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sz="1600" dirty="0"/>
              <a:t>Szeged, 2017. április 20.</a:t>
            </a:r>
            <a:endParaRPr sz="16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12" y="4311377"/>
            <a:ext cx="5000625" cy="4857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" y="0"/>
            <a:ext cx="9136626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8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62" y="1268413"/>
            <a:ext cx="6534376" cy="442277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MEK – EPA – DKA közös 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11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065"/>
            <a:ext cx="9144000" cy="436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7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13" y="0"/>
            <a:ext cx="6419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9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896543"/>
          </a:xfrm>
        </p:spPr>
        <p:txBody>
          <a:bodyPr>
            <a:normAutofit/>
          </a:bodyPr>
          <a:lstStyle/>
          <a:p>
            <a:r>
              <a:rPr lang="hu-HU" b="1" dirty="0"/>
              <a:t>MATARKA</a:t>
            </a:r>
          </a:p>
          <a:p>
            <a:pPr lvl="1"/>
            <a:r>
              <a:rPr lang="hu-HU" dirty="0"/>
              <a:t>Adatcsere – XML ;  tartalomjegyzékek</a:t>
            </a:r>
          </a:p>
          <a:p>
            <a:pPr lvl="1"/>
            <a:r>
              <a:rPr lang="hu-HU" b="1" dirty="0" err="1"/>
              <a:t>EPAcikkID</a:t>
            </a:r>
            <a:r>
              <a:rPr lang="hu-HU" dirty="0"/>
              <a:t> ;  pl.: EPA-03048-00004-0010</a:t>
            </a:r>
          </a:p>
          <a:p>
            <a:pPr lvl="1"/>
            <a:r>
              <a:rPr lang="hu-HU" dirty="0"/>
              <a:t>Cikk-szintű kereső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b="1" dirty="0"/>
              <a:t>NKA</a:t>
            </a:r>
            <a:r>
              <a:rPr lang="hu-HU" dirty="0"/>
              <a:t> – 2016-tól a támogatást nyert lapok kötelező archiválása az EPA-</a:t>
            </a:r>
            <a:r>
              <a:rPr lang="hu-HU" dirty="0" err="1"/>
              <a:t>ban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27893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536503"/>
          </a:xfrm>
        </p:spPr>
        <p:txBody>
          <a:bodyPr>
            <a:normAutofit lnSpcReduction="10000"/>
          </a:bodyPr>
          <a:lstStyle/>
          <a:p>
            <a:r>
              <a:rPr lang="hu-HU" b="1" dirty="0"/>
              <a:t>SZTE Klebelsberg Könyvtár</a:t>
            </a:r>
          </a:p>
          <a:p>
            <a:pPr lvl="1"/>
            <a:r>
              <a:rPr lang="hu-HU" dirty="0" err="1"/>
              <a:t>Contenta</a:t>
            </a:r>
            <a:r>
              <a:rPr lang="hu-HU" dirty="0"/>
              <a:t> adatok rögzítése EPA-</a:t>
            </a:r>
            <a:r>
              <a:rPr lang="hu-HU" dirty="0" err="1"/>
              <a:t>ban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(146 db TÁVOLI rekord) </a:t>
            </a:r>
          </a:p>
          <a:p>
            <a:pPr lvl="1"/>
            <a:r>
              <a:rPr lang="hu-HU" dirty="0"/>
              <a:t>Nagy Dóra önkéntes; Google indexelés</a:t>
            </a:r>
          </a:p>
          <a:p>
            <a:r>
              <a:rPr lang="hu-HU" b="1" dirty="0"/>
              <a:t>SZTE BTK Kulturális Örökség és Humán Információtudományi Tanszék</a:t>
            </a:r>
          </a:p>
          <a:p>
            <a:pPr lvl="1"/>
            <a:r>
              <a:rPr lang="hu-HU" dirty="0"/>
              <a:t>Dr. Simon Melinda ; nyomdászati évkönyvek, almanachok, szaklapok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61521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/>
              <a:t>Kurrens megjelenő szakmai kiadványok</a:t>
            </a:r>
          </a:p>
          <a:p>
            <a:pPr lvl="1"/>
            <a:r>
              <a:rPr lang="hu-HU" dirty="0"/>
              <a:t>Politikatudományi Szemle</a:t>
            </a:r>
          </a:p>
          <a:p>
            <a:pPr lvl="1"/>
            <a:r>
              <a:rPr lang="hu-HU" dirty="0"/>
              <a:t>MNB kiadványok</a:t>
            </a:r>
          </a:p>
          <a:p>
            <a:pPr lvl="1"/>
            <a:r>
              <a:rPr lang="hu-HU" dirty="0"/>
              <a:t>Történelemtanítás</a:t>
            </a:r>
          </a:p>
          <a:p>
            <a:pPr lvl="1"/>
            <a:r>
              <a:rPr lang="hu-HU" dirty="0"/>
              <a:t>Fizikai Szemle</a:t>
            </a:r>
          </a:p>
          <a:p>
            <a:pPr lvl="1"/>
            <a:r>
              <a:rPr lang="hu-HU" dirty="0"/>
              <a:t>Közgazdasági Szemle</a:t>
            </a:r>
          </a:p>
          <a:p>
            <a:pPr lvl="1"/>
            <a:r>
              <a:rPr lang="hu-HU" dirty="0"/>
              <a:t>Magyar Kémikus Lapja</a:t>
            </a:r>
          </a:p>
          <a:p>
            <a:pPr lvl="1"/>
            <a:r>
              <a:rPr lang="hu-HU" b="1" dirty="0"/>
              <a:t>KIT, </a:t>
            </a:r>
            <a:r>
              <a:rPr lang="hu-HU" b="1" dirty="0" err="1"/>
              <a:t>KemLib</a:t>
            </a:r>
            <a:r>
              <a:rPr lang="hu-HU" b="1" dirty="0"/>
              <a:t>, TMT, 3K, Könyvtári Figyelő, Könyvtári Levelező/Lap, Könyvtári Mappa</a:t>
            </a:r>
          </a:p>
          <a:p>
            <a:pPr lvl="1"/>
            <a:r>
              <a:rPr lang="hu-HU" dirty="0"/>
              <a:t>Gyógypedagógiai Szemle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Együttműködések, Gyarapodások, Digitalizálások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36096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Megszűnt id. kiad. </a:t>
            </a:r>
            <a:r>
              <a:rPr lang="hu-HU" dirty="0"/>
              <a:t>→ online </a:t>
            </a:r>
            <a:r>
              <a:rPr lang="hu-HU" dirty="0" err="1"/>
              <a:t>arch</a:t>
            </a:r>
            <a:r>
              <a:rPr lang="hu-HU" dirty="0"/>
              <a:t>. Csak az EPA-</a:t>
            </a:r>
            <a:r>
              <a:rPr lang="hu-HU" dirty="0" err="1"/>
              <a:t>ban</a:t>
            </a:r>
            <a:endParaRPr lang="hu-HU" dirty="0"/>
          </a:p>
          <a:p>
            <a:pPr lvl="1"/>
            <a:r>
              <a:rPr lang="hu-HU" dirty="0"/>
              <a:t>Holmi</a:t>
            </a:r>
          </a:p>
          <a:p>
            <a:pPr lvl="1"/>
            <a:r>
              <a:rPr lang="hu-HU" dirty="0"/>
              <a:t>Ághegy</a:t>
            </a:r>
          </a:p>
          <a:p>
            <a:pPr lvl="1"/>
            <a:r>
              <a:rPr lang="hu-HU" dirty="0"/>
              <a:t>Andragógia és művelődéselmélet</a:t>
            </a:r>
          </a:p>
          <a:p>
            <a:pPr lvl="1"/>
            <a:r>
              <a:rPr lang="hu-HU" dirty="0"/>
              <a:t>Business Online</a:t>
            </a:r>
          </a:p>
          <a:p>
            <a:pPr lvl="1"/>
            <a:r>
              <a:rPr lang="hu-HU" dirty="0" err="1"/>
              <a:t>iNteRNeTTo</a:t>
            </a:r>
            <a:r>
              <a:rPr lang="hu-HU" dirty="0"/>
              <a:t> heti </a:t>
            </a:r>
            <a:r>
              <a:rPr lang="hu-HU" dirty="0" err="1"/>
              <a:t>hirlevel</a:t>
            </a:r>
            <a:r>
              <a:rPr lang="hu-HU" dirty="0"/>
              <a:t> 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Együttműködések, Gyarapodások, Digitalizálások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1605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Határon túli kapcsolatok</a:t>
            </a:r>
          </a:p>
          <a:p>
            <a:r>
              <a:rPr lang="hu-HU" dirty="0"/>
              <a:t>Valamelyik elektronikus formátumban csak az EPA-</a:t>
            </a:r>
            <a:r>
              <a:rPr lang="hu-HU" dirty="0" err="1"/>
              <a:t>ban</a:t>
            </a:r>
            <a:r>
              <a:rPr lang="hu-HU" dirty="0"/>
              <a:t> érhető el!</a:t>
            </a:r>
          </a:p>
          <a:p>
            <a:pPr lvl="1"/>
            <a:r>
              <a:rPr lang="hu-HU" b="1" dirty="0" err="1"/>
              <a:t>ReMeK-e</a:t>
            </a:r>
            <a:r>
              <a:rPr lang="hu-HU" b="1" dirty="0"/>
              <a:t> Hírlevél </a:t>
            </a:r>
            <a:r>
              <a:rPr lang="hu-HU" dirty="0"/>
              <a:t>(Románia)</a:t>
            </a:r>
          </a:p>
          <a:p>
            <a:pPr lvl="1"/>
            <a:r>
              <a:rPr lang="hu-HU" dirty="0" err="1"/>
              <a:t>Sarasotai</a:t>
            </a:r>
            <a:r>
              <a:rPr lang="hu-HU" dirty="0"/>
              <a:t> Magyar Hírmondó (USA)</a:t>
            </a:r>
          </a:p>
          <a:p>
            <a:pPr lvl="1"/>
            <a:r>
              <a:rPr lang="hu-HU" dirty="0"/>
              <a:t>Magyar Élet (Ausztrália)</a:t>
            </a:r>
          </a:p>
          <a:p>
            <a:r>
              <a:rPr lang="hu-HU" dirty="0"/>
              <a:t>Csíkszereda, Sepsiszentgyörgy, Székelyudvarhely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Együttműködések, Gyarapodások, Digitalizálások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61140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752527"/>
          </a:xfrm>
        </p:spPr>
        <p:txBody>
          <a:bodyPr>
            <a:normAutofit/>
          </a:bodyPr>
          <a:lstStyle/>
          <a:p>
            <a:r>
              <a:rPr lang="hu-HU" b="1" dirty="0"/>
              <a:t>Magyarhoni Földtani Társulat</a:t>
            </a:r>
          </a:p>
          <a:p>
            <a:pPr lvl="1"/>
            <a:r>
              <a:rPr lang="hu-HU" dirty="0"/>
              <a:t>Földtani Kutatás, Őslénytani Viták, Általános Földtani Szemle, MÁFI Évi jelentések, </a:t>
            </a:r>
            <a:r>
              <a:rPr lang="hu-HU" dirty="0" err="1"/>
              <a:t>Geologica</a:t>
            </a:r>
            <a:r>
              <a:rPr lang="hu-HU" dirty="0"/>
              <a:t> Hungarica</a:t>
            </a:r>
          </a:p>
          <a:p>
            <a:r>
              <a:rPr lang="hu-HU" b="1" dirty="0"/>
              <a:t>Országos Erdészeti Egyesület</a:t>
            </a:r>
          </a:p>
          <a:p>
            <a:pPr lvl="1"/>
            <a:r>
              <a:rPr lang="hu-HU" dirty="0"/>
              <a:t>Erdészeti Lapok, Erdészettörténeti Közlemények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Együttműködések, Gyarapodások, Digitalizálások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621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629162" cy="4680519"/>
          </a:xfrm>
        </p:spPr>
        <p:txBody>
          <a:bodyPr>
            <a:normAutofit fontScale="85000" lnSpcReduction="20000"/>
          </a:bodyPr>
          <a:lstStyle/>
          <a:p>
            <a:r>
              <a:rPr lang="hu-HU" b="1" dirty="0"/>
              <a:t>Győr-Moson-Sopron Megyei Büntetés-végrehajtási Intézet ; Büntetés Végrehajtás Országos Parancsnoksága</a:t>
            </a:r>
          </a:p>
          <a:p>
            <a:pPr lvl="1"/>
            <a:r>
              <a:rPr lang="hu-HU" dirty="0"/>
              <a:t>Módszertani Füzetek, Börtönügyi Szemle</a:t>
            </a:r>
          </a:p>
          <a:p>
            <a:r>
              <a:rPr lang="hu-HU" b="1" dirty="0"/>
              <a:t>Dr. Kovács Pál Megyei Könyvtár és Közösségi Tér</a:t>
            </a:r>
          </a:p>
          <a:p>
            <a:pPr lvl="1"/>
            <a:r>
              <a:rPr lang="hu-HU" dirty="0"/>
              <a:t>Heti Híradó</a:t>
            </a:r>
          </a:p>
          <a:p>
            <a:r>
              <a:rPr lang="hu-HU" b="1" dirty="0"/>
              <a:t>Könyvtári Intézet – OSZK </a:t>
            </a:r>
            <a:r>
              <a:rPr lang="hu-HU" b="1" dirty="0" err="1"/>
              <a:t>Digit</a:t>
            </a:r>
            <a:r>
              <a:rPr lang="hu-HU" b="1" dirty="0"/>
              <a:t>. Oszt.</a:t>
            </a:r>
            <a:r>
              <a:rPr lang="hu-HU" dirty="0"/>
              <a:t>: Könyvtári Figyelő</a:t>
            </a:r>
          </a:p>
          <a:p>
            <a:pPr lvl="1"/>
            <a:r>
              <a:rPr lang="hu-HU" dirty="0"/>
              <a:t>1. etap: 1956-1989. évf. (2016-ban)</a:t>
            </a:r>
          </a:p>
          <a:p>
            <a:pPr lvl="1"/>
            <a:r>
              <a:rPr lang="hu-HU" dirty="0"/>
              <a:t>2. etap: 1990-2008. évf. (várhatóan 2017-ben)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Együttműködések, Gyarapodások, Digitalizálások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4801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0825" y="1268413"/>
            <a:ext cx="8629650" cy="44227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EPA rövid ismertetése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Gyarapítási gyakorlatok, tapasztalatok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Együttműködések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Szakfolyóiratok digitalizálása</a:t>
            </a:r>
          </a:p>
          <a:p>
            <a:pPr fontAlgn="auto">
              <a:spcAft>
                <a:spcPts val="0"/>
              </a:spcAft>
              <a:defRPr/>
            </a:pPr>
            <a:r>
              <a:rPr lang="hu-HU" dirty="0"/>
              <a:t>Technológiai újítások</a:t>
            </a:r>
            <a:endParaRPr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250825" y="306388"/>
            <a:ext cx="8629650" cy="7461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hu-HU" dirty="0"/>
              <a:t>Tartalom</a:t>
            </a:r>
            <a:endParaRPr dirty="0"/>
          </a:p>
        </p:txBody>
      </p:sp>
      <p:sp>
        <p:nvSpPr>
          <p:cNvPr id="4" name="Dátum hely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4A7B87-9649-42EB-8C24-132B584C392F}" type="datetime1">
              <a:rPr lang="hu-HU"/>
              <a:pPr>
                <a:defRPr/>
              </a:pPr>
              <a:t>2017.04.18.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B55EB1-44C0-453F-8DD5-89CFB6003283}" type="slidenum">
              <a:rPr lang="hu-HU" altLang="hu-HU">
                <a:solidFill>
                  <a:srgbClr val="17375E"/>
                </a:solidFill>
              </a:rPr>
              <a:pPr/>
              <a:t>2</a:t>
            </a:fld>
            <a:endParaRPr lang="hu-HU" altLang="hu-HU">
              <a:solidFill>
                <a:srgbClr val="17375E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56" y="3896653"/>
            <a:ext cx="1228725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b="1" dirty="0" err="1"/>
              <a:t>MobilEPA</a:t>
            </a:r>
            <a:r>
              <a:rPr lang="hu-HU" dirty="0"/>
              <a:t> – 2013</a:t>
            </a:r>
          </a:p>
          <a:p>
            <a:pPr lvl="1"/>
            <a:r>
              <a:rPr lang="hu-HU" dirty="0">
                <a:hlinkClick r:id="rId2"/>
              </a:rPr>
              <a:t>http://m.epa.oszk.hu/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Vitéz Bt., ISZT, MEK Egyesület</a:t>
            </a:r>
          </a:p>
          <a:p>
            <a:r>
              <a:rPr lang="hu-HU" b="1" dirty="0" err="1"/>
              <a:t>COinS</a:t>
            </a:r>
            <a:r>
              <a:rPr lang="hu-HU" b="1" dirty="0"/>
              <a:t> </a:t>
            </a:r>
            <a:r>
              <a:rPr lang="hu-HU" b="1" dirty="0" err="1"/>
              <a:t>metaadat</a:t>
            </a:r>
            <a:r>
              <a:rPr lang="hu-HU" b="1" dirty="0"/>
              <a:t> </a:t>
            </a:r>
            <a:r>
              <a:rPr lang="hu-HU" dirty="0"/>
              <a:t>formátum beépítése a TOC-</a:t>
            </a:r>
            <a:r>
              <a:rPr lang="hu-HU" dirty="0" err="1"/>
              <a:t>ba</a:t>
            </a:r>
            <a:r>
              <a:rPr lang="hu-HU" dirty="0"/>
              <a:t>;  </a:t>
            </a:r>
            <a:r>
              <a:rPr lang="hu-HU" dirty="0" err="1"/>
              <a:t>Zotero</a:t>
            </a:r>
            <a:r>
              <a:rPr lang="hu-HU" dirty="0"/>
              <a:t> </a:t>
            </a:r>
            <a:r>
              <a:rPr lang="hu-HU" dirty="0" err="1"/>
              <a:t>kompatiblitás</a:t>
            </a:r>
            <a:r>
              <a:rPr lang="hu-HU" dirty="0"/>
              <a:t> (2015. 11.)</a:t>
            </a:r>
          </a:p>
          <a:p>
            <a:r>
              <a:rPr lang="hu-HU" b="1" dirty="0" err="1"/>
              <a:t>EPAcikkID</a:t>
            </a:r>
            <a:r>
              <a:rPr lang="hu-HU" dirty="0"/>
              <a:t>; </a:t>
            </a:r>
            <a:r>
              <a:rPr lang="hu-HU" dirty="0" err="1"/>
              <a:t>Lsd</a:t>
            </a:r>
            <a:r>
              <a:rPr lang="hu-HU" dirty="0"/>
              <a:t>. MATARKA (2015. 11.)</a:t>
            </a:r>
          </a:p>
          <a:p>
            <a:r>
              <a:rPr lang="hu-HU" dirty="0"/>
              <a:t>MATARKA cikk-szintű kereső (2016. 03.)</a:t>
            </a:r>
          </a:p>
          <a:p>
            <a:r>
              <a:rPr lang="hu-HU" b="1" dirty="0" err="1"/>
              <a:t>Elasticsearch</a:t>
            </a:r>
            <a:r>
              <a:rPr lang="hu-HU" dirty="0"/>
              <a:t> keresőmotor (2017. 03.)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0163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58735"/>
            <a:ext cx="2487810" cy="442277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MobilEPA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21</a:t>
            </a:fld>
            <a:endParaRPr lang="hu-HU" alt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354873"/>
            <a:ext cx="2468880" cy="438912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06" y="1354873"/>
            <a:ext cx="2468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Mobilepa</a:t>
            </a:r>
            <a:r>
              <a:rPr lang="hu-HU" dirty="0"/>
              <a:t>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22</a:t>
            </a:fld>
            <a:endParaRPr lang="hu-HU" alt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2468880" cy="4389120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612" y="1412776"/>
            <a:ext cx="2468880" cy="438912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64" y="1412776"/>
            <a:ext cx="2468880" cy="438912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412776"/>
            <a:ext cx="2468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2751138"/>
            <a:ext cx="3790950" cy="14573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Coins</a:t>
            </a:r>
            <a:r>
              <a:rPr lang="hu-HU" dirty="0"/>
              <a:t> / </a:t>
            </a:r>
            <a:r>
              <a:rPr lang="hu-HU" dirty="0" err="1"/>
              <a:t>Zotero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23</a:t>
            </a:fld>
            <a:endParaRPr lang="hu-HU" alt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998"/>
            <a:ext cx="9144000" cy="578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975"/>
            <a:ext cx="8629650" cy="4046538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62" y="895350"/>
            <a:ext cx="49434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88" y="1636086"/>
            <a:ext cx="7591425" cy="1076325"/>
          </a:xfrm>
          <a:ln>
            <a:solidFill>
              <a:schemeClr val="accent1"/>
            </a:solidFill>
          </a:ln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Technológiai Fejlesztések – </a:t>
            </a:r>
            <a:r>
              <a:rPr lang="hu-HU" dirty="0" err="1"/>
              <a:t>EPAcikkID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25</a:t>
            </a:fld>
            <a:endParaRPr lang="hu-HU" altLang="hu-HU"/>
          </a:p>
        </p:txBody>
      </p:sp>
      <p:sp>
        <p:nvSpPr>
          <p:cNvPr id="9" name="Ellipszis 8"/>
          <p:cNvSpPr/>
          <p:nvPr/>
        </p:nvSpPr>
        <p:spPr>
          <a:xfrm>
            <a:off x="3779912" y="1988840"/>
            <a:ext cx="367240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87" y="3429000"/>
            <a:ext cx="6372225" cy="16002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2" name="Ellipszis 11"/>
          <p:cNvSpPr/>
          <p:nvPr/>
        </p:nvSpPr>
        <p:spPr>
          <a:xfrm>
            <a:off x="1547813" y="4653136"/>
            <a:ext cx="338455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177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141538"/>
            <a:ext cx="8210550" cy="2676525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000" dirty="0"/>
              <a:t>Technológiai fejlesztések – cikk szintű kereső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26</a:t>
            </a:fld>
            <a:endParaRPr lang="hu-HU" altLang="hu-HU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05" y="0"/>
            <a:ext cx="6109989" cy="685800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62" y="390128"/>
            <a:ext cx="7343775" cy="617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8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5496" y="1268760"/>
            <a:ext cx="9108504" cy="4752527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Összes kiadvány: 3043 db</a:t>
            </a:r>
          </a:p>
          <a:p>
            <a:pPr lvl="1"/>
            <a:r>
              <a:rPr lang="hu-HU" dirty="0"/>
              <a:t>TÁVOLI: 2153 db</a:t>
            </a:r>
          </a:p>
          <a:p>
            <a:pPr lvl="1"/>
            <a:r>
              <a:rPr lang="hu-HU" b="1" dirty="0"/>
              <a:t>ARCHIVÁLT: 775 db</a:t>
            </a:r>
          </a:p>
          <a:p>
            <a:pPr lvl="1"/>
            <a:r>
              <a:rPr lang="hu-HU" dirty="0"/>
              <a:t>OFFLINE: 115 db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Elérhető füzetek száma: </a:t>
            </a:r>
            <a:r>
              <a:rPr lang="hu-HU" b="1" dirty="0"/>
              <a:t>69 835 db</a:t>
            </a:r>
          </a:p>
          <a:p>
            <a:r>
              <a:rPr lang="hu-HU" dirty="0"/>
              <a:t>Elérhető tartalomjegyzékek száma: </a:t>
            </a:r>
            <a:r>
              <a:rPr lang="hu-HU" b="1" dirty="0"/>
              <a:t>27 493</a:t>
            </a:r>
            <a:r>
              <a:rPr lang="hu-HU" dirty="0"/>
              <a:t> db</a:t>
            </a:r>
            <a:endParaRPr lang="hu-HU" b="1" dirty="0"/>
          </a:p>
          <a:p>
            <a:r>
              <a:rPr lang="hu-HU" dirty="0"/>
              <a:t>Elérhető cikkek száma: </a:t>
            </a:r>
            <a:r>
              <a:rPr lang="hu-HU" b="1" dirty="0"/>
              <a:t>474 277 db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200" dirty="0"/>
              <a:t>Lekérdezés dátuma: 2017. 04. 18.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 tartunk most?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511454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OSZK Informatikai megújulása</a:t>
            </a:r>
          </a:p>
          <a:p>
            <a:r>
              <a:rPr lang="hu-HU" dirty="0"/>
              <a:t>Részletek – plenáris előadás: </a:t>
            </a:r>
          </a:p>
          <a:p>
            <a:pPr lvl="1"/>
            <a:r>
              <a:rPr lang="hu-HU" dirty="0" err="1"/>
              <a:t>Káldos</a:t>
            </a:r>
            <a:r>
              <a:rPr lang="hu-HU" dirty="0"/>
              <a:t> János (OSZK): </a:t>
            </a:r>
            <a:br>
              <a:rPr lang="hu-HU" dirty="0"/>
            </a:br>
            <a:r>
              <a:rPr lang="hu-HU" dirty="0"/>
              <a:t>Az Országos Könyvtári Platform terve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hoz a jövő?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1914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Seregély-Nagy Erzsébet</a:t>
            </a:r>
          </a:p>
          <a:p>
            <a:r>
              <a:rPr lang="hu-HU" dirty="0"/>
              <a:t>Kelemen Erzsébet</a:t>
            </a:r>
          </a:p>
          <a:p>
            <a:r>
              <a:rPr lang="hu-HU" dirty="0"/>
              <a:t>Ipacs Eszter (jelenleg GYES-en)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Akik nélkül nem menne…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8372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18" y="1268760"/>
            <a:ext cx="8629162" cy="4896544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>Indulás: 2004</a:t>
            </a:r>
          </a:p>
          <a:p>
            <a:r>
              <a:rPr lang="hu-HU" dirty="0"/>
              <a:t>Cél: magyar online időszaki kiadványok nyilvántartásra, archiválása; </a:t>
            </a:r>
            <a:r>
              <a:rPr lang="hu-HU" b="1" dirty="0"/>
              <a:t>hosszútávú megőrzés</a:t>
            </a:r>
          </a:p>
          <a:p>
            <a:r>
              <a:rPr lang="hu-HU" dirty="0"/>
              <a:t>Kettős funkció</a:t>
            </a:r>
          </a:p>
          <a:p>
            <a:pPr lvl="1"/>
            <a:r>
              <a:rPr lang="hu-HU" sz="3700" b="1" dirty="0"/>
              <a:t>TÁVOLI</a:t>
            </a:r>
            <a:r>
              <a:rPr lang="hu-HU" dirty="0"/>
              <a:t> tételek – </a:t>
            </a:r>
            <a:r>
              <a:rPr lang="hu-HU" b="1" dirty="0"/>
              <a:t>Nyilvántart</a:t>
            </a:r>
            <a:br>
              <a:rPr lang="hu-HU" dirty="0"/>
            </a:br>
            <a:r>
              <a:rPr lang="hu-HU" dirty="0"/>
              <a:t>Online – hol, mikor, milyen URL-en</a:t>
            </a:r>
          </a:p>
          <a:p>
            <a:pPr marL="457200" lvl="1" indent="0">
              <a:buNone/>
            </a:pPr>
            <a:endParaRPr lang="hu-HU" dirty="0"/>
          </a:p>
          <a:p>
            <a:pPr lvl="1"/>
            <a:r>
              <a:rPr lang="hu-HU" sz="3700" b="1" dirty="0"/>
              <a:t>ARCHIVÁLT</a:t>
            </a:r>
            <a:r>
              <a:rPr lang="hu-HU" dirty="0"/>
              <a:t> tételek – </a:t>
            </a:r>
            <a:r>
              <a:rPr lang="hu-HU" b="1" dirty="0"/>
              <a:t>Archivál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Fájlok EPA szerverről közvetlenül elérhetők, tartalomjegyzék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b="1" dirty="0"/>
              <a:t>OFFLINE</a:t>
            </a:r>
            <a:r>
              <a:rPr lang="hu-HU" dirty="0"/>
              <a:t> tételek – viszonylag kevés</a:t>
            </a:r>
          </a:p>
          <a:p>
            <a:pPr lvl="1"/>
            <a:r>
              <a:rPr lang="hu-HU" dirty="0"/>
              <a:t>Megyei, városi, települési könyvtárak segítsége</a:t>
            </a:r>
            <a:br>
              <a:rPr lang="hu-HU" dirty="0"/>
            </a:br>
            <a:r>
              <a:rPr lang="hu-HU" dirty="0"/>
              <a:t>Bejelentés, </a:t>
            </a:r>
            <a:r>
              <a:rPr lang="hu-HU" dirty="0" err="1"/>
              <a:t>crowdsourcing</a:t>
            </a:r>
            <a:r>
              <a:rPr lang="hu-HU" dirty="0"/>
              <a:t> → Nem csak a saját digitalizált anyagokat!!!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sz="2600" dirty="0" err="1"/>
              <a:t>Renkecz</a:t>
            </a:r>
            <a:r>
              <a:rPr lang="hu-HU" sz="2600" dirty="0"/>
              <a:t> Anita: Elektronikus időszaki kiadványok nyilvántartása és archiválása: az EPA-szolgáltatás. In: TMT., 52. évf. 2. sz. (2005.)</a:t>
            </a:r>
            <a:br>
              <a:rPr lang="hu-HU" sz="2600" dirty="0"/>
            </a:br>
            <a:r>
              <a:rPr lang="hu-HU" sz="2600" dirty="0">
                <a:hlinkClick r:id="rId2"/>
              </a:rPr>
              <a:t>http://epa.oszk.hu/html/irattar/cikkek/tmt2005-2sz/tmt05-2sz-RA-EPAcikk.html</a:t>
            </a:r>
            <a:r>
              <a:rPr lang="hu-HU" sz="2600" dirty="0"/>
              <a:t> 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Periodika Adatbázis és archívum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5521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7702550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Köszönöm a figyelmet!</a:t>
            </a:r>
            <a:endParaRPr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25143"/>
            <a:ext cx="4019550" cy="4857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06031"/>
            <a:ext cx="122872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2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4</a:t>
            </a:fld>
            <a:endParaRPr lang="hu-HU" alt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66491"/>
            <a:ext cx="7429500" cy="4686300"/>
          </a:xfrm>
          <a:prstGeom prst="rect">
            <a:avLst/>
          </a:prstGeom>
        </p:spPr>
      </p:pic>
      <p:sp>
        <p:nvSpPr>
          <p:cNvPr id="12" name="Ellipszis 11"/>
          <p:cNvSpPr/>
          <p:nvPr/>
        </p:nvSpPr>
        <p:spPr>
          <a:xfrm>
            <a:off x="3635896" y="2780928"/>
            <a:ext cx="14401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3" y="1469111"/>
            <a:ext cx="7429500" cy="4552950"/>
          </a:xfrm>
          <a:prstGeom prst="rect">
            <a:avLst/>
          </a:prstGeom>
        </p:spPr>
      </p:pic>
      <p:sp>
        <p:nvSpPr>
          <p:cNvPr id="16" name="Ellipszis 15"/>
          <p:cNvSpPr/>
          <p:nvPr/>
        </p:nvSpPr>
        <p:spPr>
          <a:xfrm>
            <a:off x="3851920" y="3212976"/>
            <a:ext cx="158417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1852613"/>
            <a:ext cx="7219950" cy="4600575"/>
          </a:xfrm>
          <a:prstGeom prst="rect">
            <a:avLst/>
          </a:prstGeom>
        </p:spPr>
      </p:pic>
      <p:sp>
        <p:nvSpPr>
          <p:cNvPr id="18" name="Ellipszis 17"/>
          <p:cNvSpPr/>
          <p:nvPr/>
        </p:nvSpPr>
        <p:spPr>
          <a:xfrm>
            <a:off x="4223928" y="3563503"/>
            <a:ext cx="1446171" cy="4650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84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1792288" y="5877272"/>
            <a:ext cx="5486400" cy="350714"/>
          </a:xfrm>
        </p:spPr>
        <p:txBody>
          <a:bodyPr/>
          <a:lstStyle/>
          <a:p>
            <a:pPr algn="ctr"/>
            <a:r>
              <a:rPr lang="hu-HU" dirty="0"/>
              <a:t>EPA felépítése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817425" y="6366917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hu-HU" dirty="0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5</a:t>
            </a:fld>
            <a:endParaRPr lang="hu-HU" alt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" y="332656"/>
            <a:ext cx="91440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2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24536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Kiadvány-szintű kereső</a:t>
            </a:r>
          </a:p>
          <a:p>
            <a:r>
              <a:rPr lang="hu-HU" dirty="0"/>
              <a:t>Teljes szövegű kereső</a:t>
            </a:r>
          </a:p>
          <a:p>
            <a:r>
              <a:rPr lang="hu-HU" dirty="0"/>
              <a:t>Cikk-szintű kereső – MATARKA</a:t>
            </a:r>
          </a:p>
          <a:p>
            <a:r>
              <a:rPr lang="hu-HU" dirty="0"/>
              <a:t>Mindegyik esetben egyszerű – összetett ker.</a:t>
            </a:r>
          </a:p>
          <a:p>
            <a:r>
              <a:rPr lang="hu-HU" dirty="0"/>
              <a:t>Bibliográfiai adatok katalóguscédulán</a:t>
            </a:r>
          </a:p>
          <a:p>
            <a:pPr lvl="1"/>
            <a:r>
              <a:rPr lang="hu-HU" dirty="0"/>
              <a:t>ISBD formátum</a:t>
            </a:r>
          </a:p>
          <a:p>
            <a:pPr lvl="1"/>
            <a:r>
              <a:rPr lang="hu-HU" dirty="0"/>
              <a:t>Címkés formátum</a:t>
            </a:r>
          </a:p>
          <a:p>
            <a:pPr lvl="1"/>
            <a:r>
              <a:rPr lang="hu-HU" dirty="0"/>
              <a:t>XML formátum</a:t>
            </a:r>
          </a:p>
          <a:p>
            <a:r>
              <a:rPr lang="hu-HU" dirty="0"/>
              <a:t>EHM - </a:t>
            </a:r>
            <a:r>
              <a:rPr lang="hu-HU" dirty="0">
                <a:hlinkClick r:id="rId2"/>
              </a:rPr>
              <a:t>http://ehm.ek.szte.hu/ehm?p=0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Egy ideje az EPA-s tartalom nem frissül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Periodika Adatbázis és archívum – Főbb Szolgáltatások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3806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404664"/>
            <a:ext cx="4464496" cy="5455543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68" y="404663"/>
            <a:ext cx="4221432" cy="5455543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056" y="49782"/>
            <a:ext cx="4822289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dirty="0"/>
              <a:t>Cikkekre szeletelt lapszámok – bizonyos esetben</a:t>
            </a:r>
          </a:p>
          <a:p>
            <a:pPr lvl="1"/>
            <a:r>
              <a:rPr lang="hu-HU" b="1" dirty="0"/>
              <a:t>Tartalomjegyzék XML-ben</a:t>
            </a:r>
          </a:p>
          <a:p>
            <a:r>
              <a:rPr lang="hu-HU" dirty="0"/>
              <a:t>OCR-</a:t>
            </a:r>
            <a:r>
              <a:rPr lang="hu-HU" dirty="0" err="1"/>
              <a:t>ezett</a:t>
            </a:r>
            <a:r>
              <a:rPr lang="hu-HU" dirty="0"/>
              <a:t>, kereshető tartalom</a:t>
            </a:r>
          </a:p>
          <a:p>
            <a:r>
              <a:rPr lang="hu-HU" dirty="0"/>
              <a:t>RSS </a:t>
            </a:r>
            <a:r>
              <a:rPr lang="hu-HU" dirty="0" err="1"/>
              <a:t>feed</a:t>
            </a:r>
            <a:r>
              <a:rPr lang="hu-HU" dirty="0"/>
              <a:t> → Kiadvány- és füzetszint</a:t>
            </a:r>
          </a:p>
          <a:p>
            <a:r>
              <a:rPr lang="hu-HU" dirty="0"/>
              <a:t>Feltöltő űrlap (15 MB határ)</a:t>
            </a:r>
          </a:p>
          <a:p>
            <a:r>
              <a:rPr lang="hu-HU" dirty="0"/>
              <a:t>Statisztika</a:t>
            </a:r>
          </a:p>
          <a:p>
            <a:r>
              <a:rPr lang="hu-HU" dirty="0"/>
              <a:t>OAI szerverek – </a:t>
            </a:r>
            <a:r>
              <a:rPr lang="hu-HU" dirty="0" err="1"/>
              <a:t>harvest</a:t>
            </a:r>
            <a:r>
              <a:rPr lang="hu-HU" dirty="0"/>
              <a:t> / aratás</a:t>
            </a:r>
          </a:p>
          <a:p>
            <a:r>
              <a:rPr lang="hu-HU" dirty="0"/>
              <a:t>Tükörszerverek</a:t>
            </a:r>
          </a:p>
          <a:p>
            <a:pPr lvl="1"/>
            <a:r>
              <a:rPr lang="hu-HU" dirty="0">
                <a:hlinkClick r:id="rId2"/>
              </a:rPr>
              <a:t>http://epa.niif.hu</a:t>
            </a:r>
            <a:r>
              <a:rPr lang="hu-HU" dirty="0"/>
              <a:t> </a:t>
            </a:r>
          </a:p>
          <a:p>
            <a:pPr lvl="1"/>
            <a:r>
              <a:rPr lang="hu-HU" dirty="0">
                <a:hlinkClick r:id="rId3"/>
              </a:rPr>
              <a:t>http://epa.uz.ua/</a:t>
            </a:r>
            <a:r>
              <a:rPr lang="hu-HU" dirty="0"/>
              <a:t> </a:t>
            </a:r>
          </a:p>
          <a:p>
            <a:pPr lvl="1"/>
            <a:r>
              <a:rPr lang="hu-HU" dirty="0">
                <a:hlinkClick r:id="rId4"/>
              </a:rPr>
              <a:t>http://efolyoirat.uz.ua/</a:t>
            </a:r>
            <a:r>
              <a:rPr lang="hu-HU" dirty="0"/>
              <a:t> </a:t>
            </a:r>
          </a:p>
          <a:p>
            <a:r>
              <a:rPr lang="hu-HU" dirty="0"/>
              <a:t>Akadálymentes felület - </a:t>
            </a:r>
            <a:r>
              <a:rPr lang="hu-HU" dirty="0">
                <a:hlinkClick r:id="rId5"/>
              </a:rPr>
              <a:t>http://efolyoirat.oszk.hu/</a:t>
            </a:r>
            <a:r>
              <a:rPr lang="hu-HU" dirty="0"/>
              <a:t> </a:t>
            </a:r>
          </a:p>
          <a:p>
            <a:r>
              <a:rPr lang="hu-HU" dirty="0"/>
              <a:t>MEK-EPA-DKA közös kereső </a:t>
            </a:r>
            <a:r>
              <a:rPr lang="hu-HU" dirty="0">
                <a:hlinkClick r:id="rId6"/>
              </a:rPr>
              <a:t>http://mek.oszk.hu/kozoskereso/</a:t>
            </a: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Periodika Adatbázis és archívum – További Szolgáltatások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B15423-E8EB-4198-834B-02FF4D4393C2}" type="datetime1">
              <a:rPr lang="hu-HU" smtClean="0"/>
              <a:pPr>
                <a:defRPr/>
              </a:pPr>
              <a:t>2017.04.18.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Országos Széchényi Könyvtár – E-szolgáltatási Igazgatóság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3AD62-5951-4CF9-8259-3E6ED0ADE1ED}" type="slidenum">
              <a:rPr lang="hu-HU" altLang="hu-HU" smtClean="0"/>
              <a:pPr/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959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artalom helye 9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928100" cy="4252912"/>
          </a:xfrm>
        </p:spPr>
      </p:pic>
    </p:spTree>
    <p:extLst>
      <p:ext uri="{BB962C8B-B14F-4D97-AF65-F5344CB8AC3E}">
        <p14:creationId xmlns:p14="http://schemas.microsoft.com/office/powerpoint/2010/main" val="2574226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771</Words>
  <Application>Microsoft Office PowerPoint</Application>
  <PresentationFormat>Diavetítés a képernyőre (4:3 oldalarány)</PresentationFormat>
  <Paragraphs>206</Paragraphs>
  <Slides>30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Arial Unicode MS</vt:lpstr>
      <vt:lpstr>Arial</vt:lpstr>
      <vt:lpstr>Calibri</vt:lpstr>
      <vt:lpstr>Copperplate Gothic Bold</vt:lpstr>
      <vt:lpstr>Times New Roman</vt:lpstr>
      <vt:lpstr>Tunga</vt:lpstr>
      <vt:lpstr>Office-téma</vt:lpstr>
      <vt:lpstr>Elektronikus periodikák országos adatbázisa (EPA) az OSZK-ban</vt:lpstr>
      <vt:lpstr>Tartalom</vt:lpstr>
      <vt:lpstr>Elektronikus Periodika Adatbázis és archívum</vt:lpstr>
      <vt:lpstr>PowerPoint-bemutató</vt:lpstr>
      <vt:lpstr>EPA felépítése</vt:lpstr>
      <vt:lpstr>Elektronikus Periodika Adatbázis és archívum – Főbb Szolgáltatások</vt:lpstr>
      <vt:lpstr>PowerPoint-bemutató</vt:lpstr>
      <vt:lpstr>Elektronikus Periodika Adatbázis és archívum – További Szolgáltatások</vt:lpstr>
      <vt:lpstr>PowerPoint-bemutató</vt:lpstr>
      <vt:lpstr>PowerPoint-bemutató</vt:lpstr>
      <vt:lpstr>MEK – EPA – DKA közös kereső</vt:lpstr>
      <vt:lpstr>PowerPoint-bemutató</vt:lpstr>
      <vt:lpstr>Együttműködések</vt:lpstr>
      <vt:lpstr>Együttműködések</vt:lpstr>
      <vt:lpstr>Együttműködések, Gyarapodások, Digitalizálások</vt:lpstr>
      <vt:lpstr>Együttműködések, Gyarapodások, Digitalizálások</vt:lpstr>
      <vt:lpstr>Együttműködések, Gyarapodások, Digitalizálások</vt:lpstr>
      <vt:lpstr>Együttműködések, Gyarapodások, Digitalizálások</vt:lpstr>
      <vt:lpstr>Együttműködések, Gyarapodások, Digitalizálások</vt:lpstr>
      <vt:lpstr>Technológiai Fejlesztések</vt:lpstr>
      <vt:lpstr>Technológiai Fejlesztések – MobilEPA </vt:lpstr>
      <vt:lpstr>Technológiai Fejlesztések – Mobilepa </vt:lpstr>
      <vt:lpstr>Technológiai Fejlesztések – Coins / Zotero</vt:lpstr>
      <vt:lpstr>PowerPoint-bemutató</vt:lpstr>
      <vt:lpstr>Technológiai Fejlesztések – EPAcikkID</vt:lpstr>
      <vt:lpstr>Technológiai fejlesztések – cikk szintű kereső</vt:lpstr>
      <vt:lpstr>Hol tartunk most?</vt:lpstr>
      <vt:lpstr>Mit hoz a jövő?</vt:lpstr>
      <vt:lpstr>Akik nélkül nem menne…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OSZK</dc:creator>
  <cp:lastModifiedBy>Uri-Kovács József</cp:lastModifiedBy>
  <cp:revision>219</cp:revision>
  <dcterms:created xsi:type="dcterms:W3CDTF">2011-11-16T13:22:37Z</dcterms:created>
  <dcterms:modified xsi:type="dcterms:W3CDTF">2017-04-18T10:24:29Z</dcterms:modified>
</cp:coreProperties>
</file>